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5B7"/>
    <a:srgbClr val="0021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B6F2AA-5FEC-2B42-6C38-36597B675D08}" v="30" dt="2025-06-17T20:46:28.1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7"/>
    <p:restoredTop sz="94674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94064-AF17-641D-D9D9-954F3C903B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431E1F4-8C25-9F63-6530-98936037B9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45B805-32A2-9497-6A5B-3D2F102C0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80D2-3FE2-4C0C-9BE6-E1FDB444F191}" type="datetimeFigureOut">
              <a:rPr lang="en-CA" smtClean="0"/>
              <a:t>2025-07-08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4364D-3C20-E2F5-8973-562590834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77D686-46AD-C14A-38BA-1AA3DDEFA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11FB-0EC9-45AF-A6B1-CE38C0B7626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0335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88250-224D-1BBE-F905-B7224780F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99E896-78D6-B0AC-171B-5B3C5D2482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3D32FE-113C-706E-CE10-C0F0EAD95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80D2-3FE2-4C0C-9BE6-E1FDB444F191}" type="datetimeFigureOut">
              <a:rPr lang="en-CA" smtClean="0"/>
              <a:t>2025-07-08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43D01-5E84-FD65-72CD-F481F1611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919B3C-5E25-4CC1-BE63-08CB591BA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11FB-0EC9-45AF-A6B1-CE38C0B7626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2043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E2074-B15E-9FE3-81F1-C53B08EC7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EDBDCF-EB40-79C3-0AA9-CD0AA7D7F7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2A5367-D8E3-0D6A-33FF-5F6A0A3F51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80D2-3FE2-4C0C-9BE6-E1FDB444F191}" type="datetimeFigureOut">
              <a:rPr lang="en-CA" smtClean="0"/>
              <a:t>2025-07-08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6EEDD0-D77C-A1F5-3DA5-9F757AF06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166E4E-04B4-F60B-A89D-6E90A6503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11FB-0EC9-45AF-A6B1-CE38C0B7626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78355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CF0D8-DB9C-EC2F-36B9-ECC973A32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516A3C-EBC8-391C-6823-7052294799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5022B3-7C7B-1DFB-8D34-8E5299B98B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CF4B09-F788-B5E4-AA37-C257DF4DE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80D2-3FE2-4C0C-9BE6-E1FDB444F191}" type="datetimeFigureOut">
              <a:rPr lang="en-CA" smtClean="0"/>
              <a:t>2025-07-08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B1025-B0CA-34F7-125A-B64763514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625E6C-F851-7F50-C647-FE930626C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11FB-0EC9-45AF-A6B1-CE38C0B7626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91692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8ADC6-20F8-BCC4-899E-A9EF505846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15653B-1D10-7EAD-58FA-F2C88C8DA7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D03D92-D324-A000-30E4-5613CEA967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EA6DD6-93F3-5968-0CE1-02304970F5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AA6E45-E583-C03F-68C2-BC6C2FEEAB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A043BA-EEA1-AFC4-BB16-3973598A4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80D2-3FE2-4C0C-9BE6-E1FDB444F191}" type="datetimeFigureOut">
              <a:rPr lang="en-CA" smtClean="0"/>
              <a:t>2025-07-08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6682B42-1549-9FE8-DA85-0544E0E2E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8AC686-FC53-679A-12E3-B9E66D93C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11FB-0EC9-45AF-A6B1-CE38C0B7626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9940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EDE81-BA5F-43D2-5930-97AC46F88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525767-A1D8-B41B-8CFA-F65343668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80D2-3FE2-4C0C-9BE6-E1FDB444F191}" type="datetimeFigureOut">
              <a:rPr lang="en-CA" smtClean="0"/>
              <a:t>2025-07-08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FF9EFA-E158-E963-AFB2-E33E4B3E2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B88437-6223-D573-5A8B-5D73C4E81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11FB-0EC9-45AF-A6B1-CE38C0B7626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12163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8503BD-9363-09C9-EACA-BE78A3D78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80D2-3FE2-4C0C-9BE6-E1FDB444F191}" type="datetimeFigureOut">
              <a:rPr lang="en-CA" smtClean="0"/>
              <a:t>2025-07-08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165C04-0115-43A9-50CD-58AE6E94D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631A1D-3DEB-6AC7-EB49-4CAFE68AA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11FB-0EC9-45AF-A6B1-CE38C0B7626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56855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80B000-172A-5A88-B840-855E66A4A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4339E-B37D-D8D1-9E7C-6AA1CC9D95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222466-769A-5F47-DB25-A1C3E45E3D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46F88D-9893-2949-DA5F-C0D2A92A3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80D2-3FE2-4C0C-9BE6-E1FDB444F191}" type="datetimeFigureOut">
              <a:rPr lang="en-CA" smtClean="0"/>
              <a:t>2025-07-08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908920-6B7F-BC23-D6DC-2B40ED122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D2EB39-2F6A-1776-0E8F-4F6086BF8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11FB-0EC9-45AF-A6B1-CE38C0B7626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44354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96900-9D77-D153-C636-F0F0159485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E4BAD7-D1D5-88AC-3903-B1E06C2F58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311252-F5E6-A540-FEA3-CA78E2A00D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EE224C-B56C-1F0D-7F81-99B513E71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80D2-3FE2-4C0C-9BE6-E1FDB444F191}" type="datetimeFigureOut">
              <a:rPr lang="en-CA" smtClean="0"/>
              <a:t>2025-07-08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FAAAB7-90BA-415B-5B2D-538DBD3C2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16086B-F135-3A61-0E33-38AE87974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11FB-0EC9-45AF-A6B1-CE38C0B7626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65962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3631C-CB4C-97E8-B135-1B301D7B0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394FB8-C1D8-146B-730C-6FD1CB4D83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B94BA4-8EC2-39F4-E196-860BEDF08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80D2-3FE2-4C0C-9BE6-E1FDB444F191}" type="datetimeFigureOut">
              <a:rPr lang="en-CA" smtClean="0"/>
              <a:t>2025-07-08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82D973-4233-82C1-E4F3-E8429D179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96826E-33E8-24CC-D955-AE12E5393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11FB-0EC9-45AF-A6B1-CE38C0B7626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6946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FECCF3-FAD9-7239-DCEF-25BF70A7A1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F85E08-B44C-F705-12A4-9E752C4034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21AAD-2F90-87EF-59DF-C75C7E68B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A580D2-3FE2-4C0C-9BE6-E1FDB444F191}" type="datetimeFigureOut">
              <a:rPr lang="en-CA" smtClean="0"/>
              <a:t>2025-07-08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D8162-E779-C548-C655-27D571519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DC9D00-48F6-EC8C-AD4A-E347DB806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B711FB-0EC9-45AF-A6B1-CE38C0B7626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048383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8FAD3F-75BB-C23A-4459-FAFAD075C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B43602-5634-1CD7-1A50-9B58EEFD9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8F3EAE-7918-2806-555C-3D4A15043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580D2-3FE2-4C0C-9BE6-E1FDB444F191}" type="datetimeFigureOut">
              <a:rPr lang="en-CA" smtClean="0"/>
              <a:t>2025-07-08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00D987-036D-26D8-BE03-DE7FA9983E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48AB74-EE0C-76C8-DE61-48720DC93A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B711FB-0EC9-45AF-A6B1-CE38C0B7626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49663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cm.lab@ubc.ca?subject=Interested%20in%20being%20a%20study%20participant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cmlab.org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ccmlab.or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6342397-5FA9-3864-93DA-454CCE5617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463" b="11561"/>
          <a:stretch/>
        </p:blipFill>
        <p:spPr>
          <a:xfrm>
            <a:off x="7026443" y="1121482"/>
            <a:ext cx="5165557" cy="57365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9C1E81-4708-C41E-9ACD-8D97861DC286}"/>
              </a:ext>
            </a:extLst>
          </p:cNvPr>
          <p:cNvSpPr txBox="1"/>
          <p:nvPr/>
        </p:nvSpPr>
        <p:spPr>
          <a:xfrm>
            <a:off x="546028" y="253388"/>
            <a:ext cx="110999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Calibre Medium" panose="020B0603030202060203" pitchFamily="34" charset="0"/>
              </a:rPr>
              <a:t>Recruiting </a:t>
            </a:r>
            <a:r>
              <a:rPr lang="en-US" sz="4400" dirty="0">
                <a:solidFill>
                  <a:srgbClr val="0055B7"/>
                </a:solidFill>
                <a:latin typeface="Calibre Medium" panose="020B0603030202060203" pitchFamily="34" charset="0"/>
              </a:rPr>
              <a:t>Motor Control </a:t>
            </a:r>
            <a:r>
              <a:rPr lang="en-US" sz="4400" dirty="0">
                <a:latin typeface="Calibre Medium" panose="020B0603030202060203" pitchFamily="34" charset="0"/>
              </a:rPr>
              <a:t>Study</a:t>
            </a:r>
            <a:r>
              <a:rPr lang="en-US" sz="4400" dirty="0">
                <a:solidFill>
                  <a:srgbClr val="0055B7"/>
                </a:solidFill>
                <a:latin typeface="Calibre Medium" panose="020B0603030202060203" pitchFamily="34" charset="0"/>
              </a:rPr>
              <a:t> </a:t>
            </a:r>
            <a:r>
              <a:rPr lang="en-US" sz="4400" dirty="0">
                <a:latin typeface="Calibre Medium" panose="020B0603030202060203" pitchFamily="34" charset="0"/>
              </a:rPr>
              <a:t>Participants!</a:t>
            </a:r>
            <a:endParaRPr lang="en-CA" sz="4400" dirty="0">
              <a:latin typeface="Calibre Medium" panose="020B060303020206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F16F21-F51B-02F5-FFE9-700D5D2559E8}"/>
              </a:ext>
            </a:extLst>
          </p:cNvPr>
          <p:cNvSpPr txBox="1"/>
          <p:nvPr/>
        </p:nvSpPr>
        <p:spPr>
          <a:xfrm>
            <a:off x="546028" y="2153675"/>
            <a:ext cx="6769172" cy="3439239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600" b="1" dirty="0">
                <a:latin typeface="Calibre Regular" panose="020B0503030202060203" pitchFamily="34" charset="0"/>
              </a:rPr>
              <a:t>D</a:t>
            </a:r>
            <a:r>
              <a:rPr lang="en-CA" sz="1600" b="1" dirty="0" err="1">
                <a:latin typeface="Calibre Regular" panose="020B0503030202060203" pitchFamily="34" charset="0"/>
              </a:rPr>
              <a:t>etails</a:t>
            </a:r>
            <a:r>
              <a:rPr lang="en-CA" sz="1600" dirty="0">
                <a:latin typeface="Calibre Regular" panose="020B0503030202060203" pitchFamily="34" charset="0"/>
              </a:rPr>
              <a:t>: Testing will involve making reaching movements over a graphics tablet in a game-like setting</a:t>
            </a:r>
          </a:p>
          <a:p>
            <a:endParaRPr lang="en-CA" sz="1600" dirty="0">
              <a:latin typeface="Calibre Regular" panose="020B0503030202060203" pitchFamily="34" charset="0"/>
            </a:endParaRPr>
          </a:p>
          <a:p>
            <a:r>
              <a:rPr lang="en-CA" sz="1600" b="1" dirty="0">
                <a:latin typeface="Calibre Regular" panose="020B0503030202060203" pitchFamily="34" charset="0"/>
              </a:rPr>
              <a:t>Who</a:t>
            </a:r>
            <a:r>
              <a:rPr lang="en-CA" sz="1600" dirty="0">
                <a:latin typeface="Calibre Regular" panose="020B0503030202060203" pitchFamily="34" charset="0"/>
              </a:rPr>
              <a:t>: 1) Healthy volunteers aged 18-35 years old,</a:t>
            </a:r>
          </a:p>
          <a:p>
            <a:r>
              <a:rPr lang="en-CA" sz="1600" dirty="0">
                <a:latin typeface="Calibre Regular" panose="020B0503030202060203" pitchFamily="34" charset="0"/>
              </a:rPr>
              <a:t>           2) No known history of neurological impairment, and </a:t>
            </a:r>
          </a:p>
          <a:p>
            <a:r>
              <a:rPr lang="en-CA" sz="1600" dirty="0">
                <a:latin typeface="Calibre Regular" panose="020B0503030202060203" pitchFamily="34" charset="0"/>
              </a:rPr>
              <a:t>           3) Normal to corrected-to-normal vision	</a:t>
            </a:r>
            <a:br>
              <a:rPr lang="en-CA" sz="1600" dirty="0">
                <a:latin typeface="Calibre Regular" panose="020B0503030202060203" pitchFamily="34" charset="0"/>
              </a:rPr>
            </a:br>
            <a:endParaRPr lang="en-CA" sz="1600" dirty="0">
              <a:latin typeface="Calibre Regular" panose="020B0503030202060203" pitchFamily="34" charset="0"/>
            </a:endParaRPr>
          </a:p>
          <a:p>
            <a:r>
              <a:rPr lang="en-CA" sz="1600" b="1" dirty="0">
                <a:latin typeface="Calibre Regular" panose="020B0503030202060203" pitchFamily="34" charset="0"/>
              </a:rPr>
              <a:t>Where</a:t>
            </a:r>
            <a:r>
              <a:rPr lang="en-CA" sz="1600" dirty="0">
                <a:latin typeface="Calibre Regular" panose="020B0503030202060203" pitchFamily="34" charset="0"/>
              </a:rPr>
              <a:t>: Osborne Centre, Unit 2, Room 203</a:t>
            </a:r>
          </a:p>
          <a:p>
            <a:endParaRPr lang="en-CA" sz="1600" dirty="0">
              <a:latin typeface="Calibre Regular" panose="020B0503030202060203" pitchFamily="34" charset="0"/>
            </a:endParaRPr>
          </a:p>
          <a:p>
            <a:r>
              <a:rPr lang="en-CA" sz="1600" b="1" dirty="0">
                <a:latin typeface="Calibre Regular" panose="020B0503030202060203" pitchFamily="34" charset="0"/>
              </a:rPr>
              <a:t>Duration</a:t>
            </a:r>
            <a:r>
              <a:rPr lang="en-CA" sz="1600" dirty="0">
                <a:latin typeface="Calibre Regular" panose="020B0503030202060203" pitchFamily="34" charset="0"/>
              </a:rPr>
              <a:t>: 1 to 3 sessions | ~1.5 hours per session </a:t>
            </a:r>
          </a:p>
          <a:p>
            <a:endParaRPr lang="en-CA" sz="1600" dirty="0">
              <a:latin typeface="Calibre Regular" panose="020B0503030202060203" pitchFamily="34" charset="0"/>
            </a:endParaRPr>
          </a:p>
          <a:p>
            <a:r>
              <a:rPr lang="en-CA" sz="1600" b="1" dirty="0">
                <a:latin typeface="Calibre Regular" panose="020B0503030202060203" pitchFamily="34" charset="0"/>
              </a:rPr>
              <a:t>Compensation</a:t>
            </a:r>
            <a:r>
              <a:rPr lang="en-CA" sz="1600" dirty="0">
                <a:latin typeface="Calibre Regular" panose="020B0503030202060203" pitchFamily="34" charset="0"/>
              </a:rPr>
              <a:t>: $15 per completed session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787F54-1BFF-2A16-E0AB-F7CE81E57BFA}"/>
              </a:ext>
            </a:extLst>
          </p:cNvPr>
          <p:cNvSpPr txBox="1"/>
          <p:nvPr/>
        </p:nvSpPr>
        <p:spPr>
          <a:xfrm>
            <a:off x="546028" y="1206719"/>
            <a:ext cx="10763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e Medium" panose="020B0603030202060203" pitchFamily="34" charset="0"/>
              </a:rPr>
              <a:t>Help us better understand how the human motor system controls reaching movements and utilizes different types of sensory feedback 🧠.</a:t>
            </a:r>
            <a:endParaRPr lang="en-CA" sz="2000" dirty="0">
              <a:latin typeface="Calibre Medium" panose="020B060303020206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8F0DA7-2C38-5389-C4FC-C1984F2A8ADB}"/>
              </a:ext>
            </a:extLst>
          </p:cNvPr>
          <p:cNvSpPr txBox="1"/>
          <p:nvPr/>
        </p:nvSpPr>
        <p:spPr>
          <a:xfrm>
            <a:off x="546027" y="5744852"/>
            <a:ext cx="6769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Interested? Email us at </a:t>
            </a:r>
            <a:r>
              <a:rPr lang="en-US" sz="2400" dirty="0">
                <a:hlinkClick r:id="rId3"/>
              </a:rPr>
              <a:t>ccm.lab@ubc.ca</a:t>
            </a:r>
            <a:r>
              <a:rPr lang="en-US" sz="2400" dirty="0"/>
              <a:t>.</a:t>
            </a:r>
          </a:p>
          <a:p>
            <a:r>
              <a:rPr lang="en-US" sz="2400" dirty="0"/>
              <a:t>Learn more about our lab at </a:t>
            </a:r>
            <a:r>
              <a:rPr lang="en-US" sz="2400" dirty="0">
                <a:hlinkClick r:id="rId4"/>
              </a:rPr>
              <a:t>ccmlab.org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55707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6342397-5FA9-3864-93DA-454CCE5617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8463" b="11561"/>
          <a:stretch/>
        </p:blipFill>
        <p:spPr>
          <a:xfrm>
            <a:off x="7026443" y="1121482"/>
            <a:ext cx="5165557" cy="57365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29C1E81-4708-C41E-9ACD-8D97861DC286}"/>
              </a:ext>
            </a:extLst>
          </p:cNvPr>
          <p:cNvSpPr txBox="1"/>
          <p:nvPr/>
        </p:nvSpPr>
        <p:spPr>
          <a:xfrm>
            <a:off x="546028" y="253388"/>
            <a:ext cx="1109994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Calibre Medium" panose="020B0603030202060203" pitchFamily="34" charset="0"/>
              </a:rPr>
              <a:t>Recruiting </a:t>
            </a:r>
            <a:r>
              <a:rPr lang="en-US" sz="4400" dirty="0">
                <a:solidFill>
                  <a:srgbClr val="0055B7"/>
                </a:solidFill>
                <a:latin typeface="Calibre Medium" panose="020B0603030202060203" pitchFamily="34" charset="0"/>
              </a:rPr>
              <a:t>Motor Control </a:t>
            </a:r>
            <a:r>
              <a:rPr lang="en-US" sz="4400" dirty="0">
                <a:latin typeface="Calibre Medium" panose="020B0603030202060203" pitchFamily="34" charset="0"/>
              </a:rPr>
              <a:t>Study</a:t>
            </a:r>
            <a:r>
              <a:rPr lang="en-US" sz="4400" dirty="0">
                <a:solidFill>
                  <a:srgbClr val="0055B7"/>
                </a:solidFill>
                <a:latin typeface="Calibre Medium" panose="020B0603030202060203" pitchFamily="34" charset="0"/>
              </a:rPr>
              <a:t> </a:t>
            </a:r>
            <a:r>
              <a:rPr lang="en-US" sz="4400" dirty="0">
                <a:latin typeface="Calibre Medium" panose="020B0603030202060203" pitchFamily="34" charset="0"/>
              </a:rPr>
              <a:t>Participants!</a:t>
            </a:r>
            <a:endParaRPr lang="en-CA" sz="4400" dirty="0">
              <a:latin typeface="Calibre Medium" panose="020B06030302020602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F16F21-F51B-02F5-FFE9-700D5D2559E8}"/>
              </a:ext>
            </a:extLst>
          </p:cNvPr>
          <p:cNvSpPr txBox="1"/>
          <p:nvPr/>
        </p:nvSpPr>
        <p:spPr>
          <a:xfrm>
            <a:off x="546028" y="2153675"/>
            <a:ext cx="6769172" cy="3439239"/>
          </a:xfrm>
          <a:prstGeom prst="roundRect">
            <a:avLst/>
          </a:prstGeom>
          <a:ln w="6350">
            <a:solidFill>
              <a:schemeClr val="bg1">
                <a:lumMod val="6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1600" b="1" dirty="0">
                <a:latin typeface="Calibre Regular" panose="020B0503030202060203" pitchFamily="34" charset="0"/>
              </a:rPr>
              <a:t>D</a:t>
            </a:r>
            <a:r>
              <a:rPr lang="en-CA" sz="1600" b="1" dirty="0" err="1">
                <a:latin typeface="Calibre Regular" panose="020B0503030202060203" pitchFamily="34" charset="0"/>
              </a:rPr>
              <a:t>etails</a:t>
            </a:r>
            <a:r>
              <a:rPr lang="en-CA" sz="1600" dirty="0">
                <a:latin typeface="Calibre Regular" panose="020B0503030202060203" pitchFamily="34" charset="0"/>
              </a:rPr>
              <a:t>: Testing will involve making reaching movements over a graphics tablet in a game-like setting</a:t>
            </a:r>
          </a:p>
          <a:p>
            <a:endParaRPr lang="en-CA" sz="1600" dirty="0">
              <a:latin typeface="Calibre Regular" panose="020B0503030202060203" pitchFamily="34" charset="0"/>
            </a:endParaRPr>
          </a:p>
          <a:p>
            <a:r>
              <a:rPr lang="en-CA" sz="1600" b="1" dirty="0">
                <a:latin typeface="Calibre Regular" panose="020B0503030202060203" pitchFamily="34" charset="0"/>
              </a:rPr>
              <a:t>Who</a:t>
            </a:r>
            <a:r>
              <a:rPr lang="en-CA" sz="1600" dirty="0">
                <a:latin typeface="Calibre Regular" panose="020B0503030202060203" pitchFamily="34" charset="0"/>
              </a:rPr>
              <a:t>: 1) Healthy volunteers aged 18-35 years old,</a:t>
            </a:r>
          </a:p>
          <a:p>
            <a:r>
              <a:rPr lang="en-CA" sz="1600" dirty="0">
                <a:latin typeface="Calibre Regular" panose="020B0503030202060203" pitchFamily="34" charset="0"/>
              </a:rPr>
              <a:t>           2) No known history of neurological impairment, and </a:t>
            </a:r>
          </a:p>
          <a:p>
            <a:r>
              <a:rPr lang="en-CA" sz="1600" dirty="0">
                <a:latin typeface="Calibre Regular" panose="020B0503030202060203" pitchFamily="34" charset="0"/>
              </a:rPr>
              <a:t>           3) Normal to corrected-to-normal vision	</a:t>
            </a:r>
            <a:br>
              <a:rPr lang="en-CA" sz="1600" dirty="0">
                <a:latin typeface="Calibre Regular" panose="020B0503030202060203" pitchFamily="34" charset="0"/>
              </a:rPr>
            </a:br>
            <a:endParaRPr lang="en-CA" sz="1600" dirty="0">
              <a:latin typeface="Calibre Regular" panose="020B0503030202060203" pitchFamily="34" charset="0"/>
            </a:endParaRPr>
          </a:p>
          <a:p>
            <a:r>
              <a:rPr lang="en-CA" sz="1600" b="1" dirty="0">
                <a:latin typeface="Calibre Regular" panose="020B0503030202060203" pitchFamily="34" charset="0"/>
              </a:rPr>
              <a:t>Where</a:t>
            </a:r>
            <a:r>
              <a:rPr lang="en-CA" sz="1600" dirty="0">
                <a:latin typeface="Calibre Regular" panose="020B0503030202060203" pitchFamily="34" charset="0"/>
              </a:rPr>
              <a:t>: Osborne Centre, Unit 2, Room 203</a:t>
            </a:r>
          </a:p>
          <a:p>
            <a:endParaRPr lang="en-CA" sz="1600" dirty="0">
              <a:latin typeface="Calibre Regular" panose="020B0503030202060203" pitchFamily="34" charset="0"/>
            </a:endParaRPr>
          </a:p>
          <a:p>
            <a:r>
              <a:rPr lang="en-CA" sz="1600" b="1" dirty="0">
                <a:latin typeface="Calibre Regular" panose="020B0503030202060203" pitchFamily="34" charset="0"/>
              </a:rPr>
              <a:t>Duration</a:t>
            </a:r>
            <a:r>
              <a:rPr lang="en-CA" sz="1600" dirty="0">
                <a:latin typeface="Calibre Regular" panose="020B0503030202060203" pitchFamily="34" charset="0"/>
              </a:rPr>
              <a:t>: 1 to 3 sessions | ~1.5 hours per session </a:t>
            </a:r>
          </a:p>
          <a:p>
            <a:endParaRPr lang="en-CA" sz="1600" dirty="0">
              <a:latin typeface="Calibre Regular" panose="020B0503030202060203" pitchFamily="34" charset="0"/>
            </a:endParaRPr>
          </a:p>
          <a:p>
            <a:r>
              <a:rPr lang="en-CA" sz="1600" b="1" dirty="0">
                <a:latin typeface="Calibre Regular" panose="020B0503030202060203" pitchFamily="34" charset="0"/>
              </a:rPr>
              <a:t>Compensation</a:t>
            </a:r>
            <a:r>
              <a:rPr lang="en-CA" sz="1600" dirty="0">
                <a:latin typeface="Calibre Regular" panose="020B0503030202060203" pitchFamily="34" charset="0"/>
              </a:rPr>
              <a:t>: $15 per completed session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787F54-1BFF-2A16-E0AB-F7CE81E57BFA}"/>
              </a:ext>
            </a:extLst>
          </p:cNvPr>
          <p:cNvSpPr txBox="1"/>
          <p:nvPr/>
        </p:nvSpPr>
        <p:spPr>
          <a:xfrm>
            <a:off x="546028" y="1206719"/>
            <a:ext cx="10763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e Medium" panose="020B0603030202060203" pitchFamily="34" charset="0"/>
              </a:rPr>
              <a:t>Help us better understand how the human motor system controls reaching movements and utilizes different types of sensory feedback 🧠.</a:t>
            </a:r>
            <a:endParaRPr lang="en-CA" sz="2000" dirty="0">
              <a:latin typeface="Calibre Medium" panose="020B0603030202060203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8F0DA7-2C38-5389-C4FC-C1984F2A8ADB}"/>
              </a:ext>
            </a:extLst>
          </p:cNvPr>
          <p:cNvSpPr txBox="1"/>
          <p:nvPr/>
        </p:nvSpPr>
        <p:spPr>
          <a:xfrm>
            <a:off x="685642" y="5968841"/>
            <a:ext cx="52422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Learn more about our lab at </a:t>
            </a:r>
            <a:r>
              <a:rPr lang="en-US" sz="1600" dirty="0">
                <a:hlinkClick r:id="rId3"/>
              </a:rPr>
              <a:t>ccmlab.org</a:t>
            </a:r>
            <a:r>
              <a:rPr lang="en-US" sz="1600" dirty="0"/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2F223F-3AE1-40A1-9FEE-2235443013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4772" y="5690281"/>
            <a:ext cx="1118586" cy="10703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E92659E-B6AF-4A61-A774-AEB260804597}"/>
              </a:ext>
            </a:extLst>
          </p:cNvPr>
          <p:cNvSpPr txBox="1"/>
          <p:nvPr/>
        </p:nvSpPr>
        <p:spPr>
          <a:xfrm>
            <a:off x="685643" y="5717626"/>
            <a:ext cx="52422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Interested? Scan the QR code to sign up!</a:t>
            </a:r>
          </a:p>
        </p:txBody>
      </p:sp>
    </p:spTree>
    <p:extLst>
      <p:ext uri="{BB962C8B-B14F-4D97-AF65-F5344CB8AC3E}">
        <p14:creationId xmlns:p14="http://schemas.microsoft.com/office/powerpoint/2010/main" val="21963816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2d5f931-f86b-473d-bccf-26b46ac136ad" xsi:nil="true"/>
    <lcf76f155ced4ddcb4097134ff3c332f xmlns="7b76897f-b4a5-4bbe-8555-1cffd478d0f7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0819B7E97F6E41843B548E94FC9D93" ma:contentTypeVersion="13" ma:contentTypeDescription="Create a new document." ma:contentTypeScope="" ma:versionID="7c185e56a0b87811c9f83d1c095e7972">
  <xsd:schema xmlns:xsd="http://www.w3.org/2001/XMLSchema" xmlns:xs="http://www.w3.org/2001/XMLSchema" xmlns:p="http://schemas.microsoft.com/office/2006/metadata/properties" xmlns:ns2="7b76897f-b4a5-4bbe-8555-1cffd478d0f7" xmlns:ns3="02d5f931-f86b-473d-bccf-26b46ac136ad" targetNamespace="http://schemas.microsoft.com/office/2006/metadata/properties" ma:root="true" ma:fieldsID="323577c57cbfeb78806d794f0562b4df" ns2:_="" ns3:_="">
    <xsd:import namespace="7b76897f-b4a5-4bbe-8555-1cffd478d0f7"/>
    <xsd:import namespace="02d5f931-f86b-473d-bccf-26b46ac136a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76897f-b4a5-4bbe-8555-1cffd478d0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3a1f1625-ae5f-4790-9429-a47075c1c37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d5f931-f86b-473d-bccf-26b46ac136ad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7b85ebe2-6a0e-4cba-b850-f636a90d45f3}" ma:internalName="TaxCatchAll" ma:showField="CatchAllData" ma:web="02d5f931-f86b-473d-bccf-26b46ac136a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A4A419-5D3C-4F99-B3D8-7E5383716C66}">
  <ds:schemaRefs>
    <ds:schemaRef ds:uri="http://schemas.openxmlformats.org/package/2006/metadata/core-properties"/>
    <ds:schemaRef ds:uri="http://schemas.microsoft.com/office/2006/documentManagement/types"/>
    <ds:schemaRef ds:uri="7b76897f-b4a5-4bbe-8555-1cffd478d0f7"/>
    <ds:schemaRef ds:uri="http://purl.org/dc/dcmitype/"/>
    <ds:schemaRef ds:uri="http://purl.org/dc/terms/"/>
    <ds:schemaRef ds:uri="http://purl.org/dc/elements/1.1/"/>
    <ds:schemaRef ds:uri="http://schemas.microsoft.com/office/2006/metadata/properties"/>
    <ds:schemaRef ds:uri="http://schemas.microsoft.com/office/infopath/2007/PartnerControls"/>
    <ds:schemaRef ds:uri="02d5f931-f86b-473d-bccf-26b46ac136ad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DC066FC-753F-46A9-965F-92CFBBCD3452}">
  <ds:schemaRefs>
    <ds:schemaRef ds:uri="02d5f931-f86b-473d-bccf-26b46ac136ad"/>
    <ds:schemaRef ds:uri="7b76897f-b4a5-4bbe-8555-1cffd478d0f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04E467B-E90C-4627-BF28-A1AB54487A2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251</Words>
  <Application>Microsoft Office PowerPoint</Application>
  <PresentationFormat>Widescreen</PresentationFormat>
  <Paragraphs>28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Calibre Medium</vt:lpstr>
      <vt:lpstr>Calibre Regular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davinhu@student.ubc.ca</dc:creator>
  <cp:lastModifiedBy>Kim, Hyosub</cp:lastModifiedBy>
  <cp:revision>4</cp:revision>
  <dcterms:created xsi:type="dcterms:W3CDTF">2023-11-07T01:43:09Z</dcterms:created>
  <dcterms:modified xsi:type="dcterms:W3CDTF">2025-07-08T21:08:09Z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0x010100740819B7E97F6E41843B548E94FC9D93</vt:lpwstr>
  </property>
  <property fmtid="{D5CDD505-2E9C-101B-9397-08002B2CF9AE}" pid="3" name="MediaServiceImageTags">
    <vt:lpwstr/>
  </property>
</Properties>
</file>